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7432000" cy="18288000"/>
  <p:notesSz cx="6716713" cy="9239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272090"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544181"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816272"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088362"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1360453" algn="l" defTabSz="544181" rtl="0" eaLnBrk="1" latinLnBrk="0" hangingPunct="1"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1632544" algn="l" defTabSz="544181" rtl="0" eaLnBrk="1" latinLnBrk="0" hangingPunct="1"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1904634" algn="l" defTabSz="544181" rtl="0" eaLnBrk="1" latinLnBrk="0" hangingPunct="1"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2176726" algn="l" defTabSz="544181" rtl="0" eaLnBrk="1" latinLnBrk="0" hangingPunct="1"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67" userDrawn="1">
          <p15:clr>
            <a:srgbClr val="A4A3A4"/>
          </p15:clr>
        </p15:guide>
        <p15:guide id="2" pos="8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>
          <p15:clr>
            <a:srgbClr val="A4A3A4"/>
          </p15:clr>
        </p15:guide>
        <p15:guide id="2" pos="211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19191"/>
    <a:srgbClr val="990000"/>
    <a:srgbClr val="FCEBED"/>
    <a:srgbClr val="FCC5C5"/>
    <a:srgbClr val="FFF6F0"/>
    <a:srgbClr val="860000"/>
    <a:srgbClr val="663300"/>
    <a:srgbClr val="EAEAEA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50000" autoAdjust="0"/>
  </p:normalViewPr>
  <p:slideViewPr>
    <p:cSldViewPr>
      <p:cViewPr>
        <p:scale>
          <a:sx n="39" d="100"/>
          <a:sy n="39" d="100"/>
        </p:scale>
        <p:origin x="248" y="456"/>
      </p:cViewPr>
      <p:guideLst>
        <p:guide orient="horz" pos="6267"/>
        <p:guide pos="84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7" d="100"/>
          <a:sy n="37" d="100"/>
        </p:scale>
        <p:origin x="-1488" y="-84"/>
      </p:cViewPr>
      <p:guideLst>
        <p:guide orient="horz" pos="2910"/>
        <p:guide pos="211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3900" y="685800"/>
            <a:ext cx="52578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4876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3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8763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C693F42-F135-45F7-BB7B-87B4196664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13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1pPr>
    <a:lvl2pPr marL="272090"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2pPr>
    <a:lvl3pPr marL="544181"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3pPr>
    <a:lvl4pPr marL="816272"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4pPr>
    <a:lvl5pPr marL="1088362"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5pPr>
    <a:lvl6pPr marL="1360453" algn="l" defTabSz="544181" rtl="0" eaLnBrk="1" latinLnBrk="0" hangingPunct="1">
      <a:defRPr sz="714" kern="1200">
        <a:solidFill>
          <a:schemeClr val="tx1"/>
        </a:solidFill>
        <a:latin typeface="+mn-lt"/>
        <a:ea typeface="+mn-ea"/>
        <a:cs typeface="+mn-cs"/>
      </a:defRPr>
    </a:lvl6pPr>
    <a:lvl7pPr marL="1632544" algn="l" defTabSz="544181" rtl="0" eaLnBrk="1" latinLnBrk="0" hangingPunct="1">
      <a:defRPr sz="714" kern="1200">
        <a:solidFill>
          <a:schemeClr val="tx1"/>
        </a:solidFill>
        <a:latin typeface="+mn-lt"/>
        <a:ea typeface="+mn-ea"/>
        <a:cs typeface="+mn-cs"/>
      </a:defRPr>
    </a:lvl7pPr>
    <a:lvl8pPr marL="1904634" algn="l" defTabSz="544181" rtl="0" eaLnBrk="1" latinLnBrk="0" hangingPunct="1">
      <a:defRPr sz="714" kern="1200">
        <a:solidFill>
          <a:schemeClr val="tx1"/>
        </a:solidFill>
        <a:latin typeface="+mn-lt"/>
        <a:ea typeface="+mn-ea"/>
        <a:cs typeface="+mn-cs"/>
      </a:defRPr>
    </a:lvl8pPr>
    <a:lvl9pPr marL="2176726" algn="l" defTabSz="544181" rtl="0" eaLnBrk="1" latinLnBrk="0" hangingPunct="1">
      <a:defRPr sz="7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3900" y="685800"/>
            <a:ext cx="5257800" cy="3505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693F42-F135-45F7-BB7B-87B41966649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77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797" y="5681487"/>
            <a:ext cx="23316406" cy="39193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604" y="10362848"/>
            <a:ext cx="19202797" cy="4674306"/>
          </a:xfrm>
        </p:spPr>
        <p:txBody>
          <a:bodyPr/>
          <a:lstStyle>
            <a:lvl1pPr marL="0" indent="0" algn="ctr">
              <a:buNone/>
              <a:defRPr/>
            </a:lvl1pPr>
            <a:lvl2pPr marL="254040" indent="0" algn="ctr">
              <a:buNone/>
              <a:defRPr/>
            </a:lvl2pPr>
            <a:lvl3pPr marL="508082" indent="0" algn="ctr">
              <a:buNone/>
              <a:defRPr/>
            </a:lvl3pPr>
            <a:lvl4pPr marL="762122" indent="0" algn="ctr">
              <a:buNone/>
              <a:defRPr/>
            </a:lvl4pPr>
            <a:lvl5pPr marL="1016162" indent="0" algn="ctr">
              <a:buNone/>
              <a:defRPr/>
            </a:lvl5pPr>
            <a:lvl6pPr marL="1270204" indent="0" algn="ctr">
              <a:buNone/>
              <a:defRPr/>
            </a:lvl6pPr>
            <a:lvl7pPr marL="1524244" indent="0" algn="ctr">
              <a:buNone/>
              <a:defRPr/>
            </a:lvl7pPr>
            <a:lvl8pPr marL="1778284" indent="0" algn="ctr">
              <a:buNone/>
              <a:defRPr/>
            </a:lvl8pPr>
            <a:lvl9pPr marL="203232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5221C-C1CA-41D2-B84C-BF8AB43131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13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7458C-4860-435D-8380-F7E158FF95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34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46095" y="1624542"/>
            <a:ext cx="5829102" cy="146314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6807" y="1624542"/>
            <a:ext cx="17394039" cy="146314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CED081-674E-432C-8EB0-97BB48C464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215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71F3F-4CB2-4B89-9463-CC54EFA74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6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7" y="11751912"/>
            <a:ext cx="23317399" cy="3631847"/>
          </a:xfrm>
        </p:spPr>
        <p:txBody>
          <a:bodyPr anchor="t"/>
          <a:lstStyle>
            <a:lvl1pPr algn="l">
              <a:defRPr sz="222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7" y="7751410"/>
            <a:ext cx="23317399" cy="4000500"/>
          </a:xfrm>
        </p:spPr>
        <p:txBody>
          <a:bodyPr anchor="b"/>
          <a:lstStyle>
            <a:lvl1pPr marL="0" indent="0">
              <a:buNone/>
              <a:defRPr sz="1111"/>
            </a:lvl1pPr>
            <a:lvl2pPr marL="254040" indent="0">
              <a:buNone/>
              <a:defRPr sz="1000"/>
            </a:lvl2pPr>
            <a:lvl3pPr marL="508082" indent="0">
              <a:buNone/>
              <a:defRPr sz="889"/>
            </a:lvl3pPr>
            <a:lvl4pPr marL="762122" indent="0">
              <a:buNone/>
              <a:defRPr sz="778"/>
            </a:lvl4pPr>
            <a:lvl5pPr marL="1016162" indent="0">
              <a:buNone/>
              <a:defRPr sz="778"/>
            </a:lvl5pPr>
            <a:lvl6pPr marL="1270204" indent="0">
              <a:buNone/>
              <a:defRPr sz="778"/>
            </a:lvl6pPr>
            <a:lvl7pPr marL="1524244" indent="0">
              <a:buNone/>
              <a:defRPr sz="778"/>
            </a:lvl7pPr>
            <a:lvl8pPr marL="1778284" indent="0">
              <a:buNone/>
              <a:defRPr sz="778"/>
            </a:lvl8pPr>
            <a:lvl9pPr marL="2032325" indent="0">
              <a:buNone/>
              <a:defRPr sz="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3B84E-27A1-4EDE-8E36-FE4C2E54BC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088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6805" y="5285495"/>
            <a:ext cx="11611570" cy="10970507"/>
          </a:xfrm>
        </p:spPr>
        <p:txBody>
          <a:bodyPr/>
          <a:lstStyle>
            <a:lvl1pPr>
              <a:defRPr sz="1556"/>
            </a:lvl1pPr>
            <a:lvl2pPr>
              <a:defRPr sz="1333"/>
            </a:lvl2pPr>
            <a:lvl3pPr>
              <a:defRPr sz="1111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63626" y="5285495"/>
            <a:ext cx="11611571" cy="10970507"/>
          </a:xfrm>
        </p:spPr>
        <p:txBody>
          <a:bodyPr/>
          <a:lstStyle>
            <a:lvl1pPr>
              <a:defRPr sz="1556"/>
            </a:lvl1pPr>
            <a:lvl2pPr>
              <a:defRPr sz="1333"/>
            </a:lvl2pPr>
            <a:lvl3pPr>
              <a:defRPr sz="1111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2E04C-101E-4F0D-81E3-DC88FFA028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14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3" y="732014"/>
            <a:ext cx="24689594" cy="304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05" y="4093987"/>
            <a:ext cx="12120563" cy="1705681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40" indent="0">
              <a:buNone/>
              <a:defRPr sz="1111" b="1"/>
            </a:lvl2pPr>
            <a:lvl3pPr marL="508082" indent="0">
              <a:buNone/>
              <a:defRPr sz="1000" b="1"/>
            </a:lvl3pPr>
            <a:lvl4pPr marL="762122" indent="0">
              <a:buNone/>
              <a:defRPr sz="889" b="1"/>
            </a:lvl4pPr>
            <a:lvl5pPr marL="1016162" indent="0">
              <a:buNone/>
              <a:defRPr sz="889" b="1"/>
            </a:lvl5pPr>
            <a:lvl6pPr marL="1270204" indent="0">
              <a:buNone/>
              <a:defRPr sz="889" b="1"/>
            </a:lvl6pPr>
            <a:lvl7pPr marL="1524244" indent="0">
              <a:buNone/>
              <a:defRPr sz="889" b="1"/>
            </a:lvl7pPr>
            <a:lvl8pPr marL="1778284" indent="0">
              <a:buNone/>
              <a:defRPr sz="889" b="1"/>
            </a:lvl8pPr>
            <a:lvl9pPr marL="2032325" indent="0">
              <a:buNone/>
              <a:defRPr sz="8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205" y="5799667"/>
            <a:ext cx="12120563" cy="10536591"/>
          </a:xfrm>
        </p:spPr>
        <p:txBody>
          <a:bodyPr/>
          <a:lstStyle>
            <a:lvl1pPr>
              <a:defRPr sz="1333"/>
            </a:lvl1pPr>
            <a:lvl2pPr>
              <a:defRPr sz="1111"/>
            </a:lvl2pPr>
            <a:lvl3pPr>
              <a:defRPr sz="1000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276" y="4093987"/>
            <a:ext cx="12125523" cy="1705681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40" indent="0">
              <a:buNone/>
              <a:defRPr sz="1111" b="1"/>
            </a:lvl2pPr>
            <a:lvl3pPr marL="508082" indent="0">
              <a:buNone/>
              <a:defRPr sz="1000" b="1"/>
            </a:lvl3pPr>
            <a:lvl4pPr marL="762122" indent="0">
              <a:buNone/>
              <a:defRPr sz="889" b="1"/>
            </a:lvl4pPr>
            <a:lvl5pPr marL="1016162" indent="0">
              <a:buNone/>
              <a:defRPr sz="889" b="1"/>
            </a:lvl5pPr>
            <a:lvl6pPr marL="1270204" indent="0">
              <a:buNone/>
              <a:defRPr sz="889" b="1"/>
            </a:lvl6pPr>
            <a:lvl7pPr marL="1524244" indent="0">
              <a:buNone/>
              <a:defRPr sz="889" b="1"/>
            </a:lvl7pPr>
            <a:lvl8pPr marL="1778284" indent="0">
              <a:buNone/>
              <a:defRPr sz="889" b="1"/>
            </a:lvl8pPr>
            <a:lvl9pPr marL="2032325" indent="0">
              <a:buNone/>
              <a:defRPr sz="8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276" y="5799667"/>
            <a:ext cx="12125523" cy="10536591"/>
          </a:xfrm>
        </p:spPr>
        <p:txBody>
          <a:bodyPr/>
          <a:lstStyle>
            <a:lvl1pPr>
              <a:defRPr sz="1333"/>
            </a:lvl1pPr>
            <a:lvl2pPr>
              <a:defRPr sz="1111"/>
            </a:lvl2pPr>
            <a:lvl3pPr>
              <a:defRPr sz="1000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D8C30-E4BE-4228-826B-1EE4A79B63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198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BCA89-467E-4933-9EAE-43B4DBC4C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388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E18ED-B701-404B-862B-0FEFF01BEC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48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4" y="728487"/>
            <a:ext cx="9024938" cy="3098271"/>
          </a:xfrm>
        </p:spPr>
        <p:txBody>
          <a:bodyPr anchor="b"/>
          <a:lstStyle>
            <a:lvl1pPr algn="l">
              <a:defRPr sz="111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547" y="728487"/>
            <a:ext cx="15335250" cy="15607771"/>
          </a:xfrm>
        </p:spPr>
        <p:txBody>
          <a:bodyPr/>
          <a:lstStyle>
            <a:lvl1pPr>
              <a:defRPr sz="1778"/>
            </a:lvl1pPr>
            <a:lvl2pPr>
              <a:defRPr sz="1556"/>
            </a:lvl2pPr>
            <a:lvl3pPr>
              <a:defRPr sz="1333"/>
            </a:lvl3pPr>
            <a:lvl4pPr>
              <a:defRPr sz="1111"/>
            </a:lvl4pPr>
            <a:lvl5pPr>
              <a:defRPr sz="1111"/>
            </a:lvl5pPr>
            <a:lvl6pPr>
              <a:defRPr sz="1111"/>
            </a:lvl6pPr>
            <a:lvl7pPr>
              <a:defRPr sz="1111"/>
            </a:lvl7pPr>
            <a:lvl8pPr>
              <a:defRPr sz="1111"/>
            </a:lvl8pPr>
            <a:lvl9pPr>
              <a:defRPr sz="11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204" y="3826757"/>
            <a:ext cx="9024938" cy="12509500"/>
          </a:xfrm>
        </p:spPr>
        <p:txBody>
          <a:bodyPr/>
          <a:lstStyle>
            <a:lvl1pPr marL="0" indent="0">
              <a:buNone/>
              <a:defRPr sz="778"/>
            </a:lvl1pPr>
            <a:lvl2pPr marL="254040" indent="0">
              <a:buNone/>
              <a:defRPr sz="667"/>
            </a:lvl2pPr>
            <a:lvl3pPr marL="508082" indent="0">
              <a:buNone/>
              <a:defRPr sz="556"/>
            </a:lvl3pPr>
            <a:lvl4pPr marL="762122" indent="0">
              <a:buNone/>
              <a:defRPr sz="500"/>
            </a:lvl4pPr>
            <a:lvl5pPr marL="1016162" indent="0">
              <a:buNone/>
              <a:defRPr sz="500"/>
            </a:lvl5pPr>
            <a:lvl6pPr marL="1270204" indent="0">
              <a:buNone/>
              <a:defRPr sz="500"/>
            </a:lvl6pPr>
            <a:lvl7pPr marL="1524244" indent="0">
              <a:buNone/>
              <a:defRPr sz="500"/>
            </a:lvl7pPr>
            <a:lvl8pPr marL="1778284" indent="0">
              <a:buNone/>
              <a:defRPr sz="500"/>
            </a:lvl8pPr>
            <a:lvl9pPr marL="2032325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5D4FD-3666-46FB-8097-74EA9ABB52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82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665" y="12801426"/>
            <a:ext cx="16459398" cy="1511653"/>
          </a:xfrm>
        </p:spPr>
        <p:txBody>
          <a:bodyPr anchor="b"/>
          <a:lstStyle>
            <a:lvl1pPr algn="l">
              <a:defRPr sz="111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665" y="1634243"/>
            <a:ext cx="16459398" cy="10972271"/>
          </a:xfrm>
        </p:spPr>
        <p:txBody>
          <a:bodyPr/>
          <a:lstStyle>
            <a:lvl1pPr marL="0" indent="0">
              <a:buNone/>
              <a:defRPr sz="1778"/>
            </a:lvl1pPr>
            <a:lvl2pPr marL="254040" indent="0">
              <a:buNone/>
              <a:defRPr sz="1556"/>
            </a:lvl2pPr>
            <a:lvl3pPr marL="508082" indent="0">
              <a:buNone/>
              <a:defRPr sz="1333"/>
            </a:lvl3pPr>
            <a:lvl4pPr marL="762122" indent="0">
              <a:buNone/>
              <a:defRPr sz="1111"/>
            </a:lvl4pPr>
            <a:lvl5pPr marL="1016162" indent="0">
              <a:buNone/>
              <a:defRPr sz="1111"/>
            </a:lvl5pPr>
            <a:lvl6pPr marL="1270204" indent="0">
              <a:buNone/>
              <a:defRPr sz="1111"/>
            </a:lvl6pPr>
            <a:lvl7pPr marL="1524244" indent="0">
              <a:buNone/>
              <a:defRPr sz="1111"/>
            </a:lvl7pPr>
            <a:lvl8pPr marL="1778284" indent="0">
              <a:buNone/>
              <a:defRPr sz="1111"/>
            </a:lvl8pPr>
            <a:lvl9pPr marL="2032325" indent="0">
              <a:buNone/>
              <a:defRPr sz="1111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665" y="14313077"/>
            <a:ext cx="16459398" cy="2145771"/>
          </a:xfrm>
        </p:spPr>
        <p:txBody>
          <a:bodyPr/>
          <a:lstStyle>
            <a:lvl1pPr marL="0" indent="0">
              <a:buNone/>
              <a:defRPr sz="778"/>
            </a:lvl1pPr>
            <a:lvl2pPr marL="254040" indent="0">
              <a:buNone/>
              <a:defRPr sz="667"/>
            </a:lvl2pPr>
            <a:lvl3pPr marL="508082" indent="0">
              <a:buNone/>
              <a:defRPr sz="556"/>
            </a:lvl3pPr>
            <a:lvl4pPr marL="762122" indent="0">
              <a:buNone/>
              <a:defRPr sz="500"/>
            </a:lvl4pPr>
            <a:lvl5pPr marL="1016162" indent="0">
              <a:buNone/>
              <a:defRPr sz="500"/>
            </a:lvl5pPr>
            <a:lvl6pPr marL="1270204" indent="0">
              <a:buNone/>
              <a:defRPr sz="500"/>
            </a:lvl6pPr>
            <a:lvl7pPr marL="1524244" indent="0">
              <a:buNone/>
              <a:defRPr sz="500"/>
            </a:lvl7pPr>
            <a:lvl8pPr marL="1778284" indent="0">
              <a:buNone/>
              <a:defRPr sz="500"/>
            </a:lvl8pPr>
            <a:lvl9pPr marL="2032325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CB7FC-E84E-4DB7-B5AB-B02C4F2680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23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6806" y="1624542"/>
            <a:ext cx="23318391" cy="304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7594" tIns="153799" rIns="307594" bIns="153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6806" y="5285495"/>
            <a:ext cx="23318391" cy="1097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7594" tIns="153799" rIns="307594" bIns="1537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56805" y="16663461"/>
            <a:ext cx="5715000" cy="121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7594" tIns="153799" rIns="307594" bIns="153799" numCol="1" anchor="t" anchorCtr="0" compatLnSpc="1">
            <a:prstTxWarp prst="textNoShape">
              <a:avLst/>
            </a:prstTxWarp>
          </a:bodyPr>
          <a:lstStyle>
            <a:lvl1pPr>
              <a:defRPr sz="2611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73197" y="16663461"/>
            <a:ext cx="8685609" cy="121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7594" tIns="153799" rIns="307594" bIns="153799" numCol="1" anchor="t" anchorCtr="0" compatLnSpc="1">
            <a:prstTxWarp prst="textNoShape">
              <a:avLst/>
            </a:prstTxWarp>
          </a:bodyPr>
          <a:lstStyle>
            <a:lvl1pPr algn="ctr">
              <a:defRPr sz="2611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660196" y="16663461"/>
            <a:ext cx="5715000" cy="121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7594" tIns="153799" rIns="307594" bIns="153799" numCol="1" anchor="t" anchorCtr="0" compatLnSpc="1">
            <a:prstTxWarp prst="textNoShape">
              <a:avLst/>
            </a:prstTxWarp>
          </a:bodyPr>
          <a:lstStyle>
            <a:lvl1pPr algn="r">
              <a:defRPr sz="2611" smtClean="0"/>
            </a:lvl1pPr>
          </a:lstStyle>
          <a:p>
            <a:pPr>
              <a:defRPr/>
            </a:pPr>
            <a:fld id="{A1BC8B84-30B1-403C-A00D-1F1193C979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+mj-lt"/>
          <a:ea typeface="+mj-ea"/>
          <a:cs typeface="+mj-cs"/>
        </a:defRPr>
      </a:lvl1pPr>
      <a:lvl2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2pPr>
      <a:lvl3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3pPr>
      <a:lvl4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4pPr>
      <a:lvl5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5pPr>
      <a:lvl6pPr marL="254040"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6pPr>
      <a:lvl7pPr marL="508082"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7pPr>
      <a:lvl8pPr marL="762122"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8pPr>
      <a:lvl9pPr marL="1016162"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9pPr>
    </p:titleStyle>
    <p:bodyStyle>
      <a:lvl1pPr marL="639512" indent="-639512" algn="l" defTabSz="1708599" rtl="0" eaLnBrk="0" fontAlgn="base" hangingPunct="0">
        <a:spcBef>
          <a:spcPct val="20000"/>
        </a:spcBef>
        <a:spcAft>
          <a:spcPct val="0"/>
        </a:spcAft>
        <a:buChar char="•"/>
        <a:defRPr sz="5945">
          <a:solidFill>
            <a:schemeClr val="tx1"/>
          </a:solidFill>
          <a:latin typeface="+mn-lt"/>
          <a:ea typeface="+mn-ea"/>
          <a:cs typeface="+mn-cs"/>
        </a:defRPr>
      </a:lvl1pPr>
      <a:lvl2pPr marL="1387521" indent="-533662" algn="l" defTabSz="1708599" rtl="0" eaLnBrk="0" fontAlgn="base" hangingPunct="0">
        <a:spcBef>
          <a:spcPct val="20000"/>
        </a:spcBef>
        <a:spcAft>
          <a:spcPct val="0"/>
        </a:spcAft>
        <a:buChar char="–"/>
        <a:defRPr sz="5278">
          <a:solidFill>
            <a:schemeClr val="tx1"/>
          </a:solidFill>
          <a:latin typeface="+mn-lt"/>
        </a:defRPr>
      </a:lvl2pPr>
      <a:lvl3pPr marL="2135530" indent="-426929" algn="l" defTabSz="1708599" rtl="0" eaLnBrk="0" fontAlgn="base" hangingPunct="0">
        <a:spcBef>
          <a:spcPct val="20000"/>
        </a:spcBef>
        <a:spcAft>
          <a:spcPct val="0"/>
        </a:spcAft>
        <a:buChar char="•"/>
        <a:defRPr sz="4500">
          <a:solidFill>
            <a:schemeClr val="tx1"/>
          </a:solidFill>
          <a:latin typeface="+mn-lt"/>
        </a:defRPr>
      </a:lvl3pPr>
      <a:lvl4pPr marL="2992034" indent="-429577" algn="l" defTabSz="1708599" rtl="0" eaLnBrk="0" fontAlgn="base" hangingPunct="0">
        <a:spcBef>
          <a:spcPct val="20000"/>
        </a:spcBef>
        <a:spcAft>
          <a:spcPct val="0"/>
        </a:spcAft>
        <a:buChar char="–"/>
        <a:defRPr sz="3611">
          <a:solidFill>
            <a:schemeClr val="tx1"/>
          </a:solidFill>
          <a:latin typeface="+mn-lt"/>
        </a:defRPr>
      </a:lvl4pPr>
      <a:lvl5pPr marL="3845893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5pPr>
      <a:lvl6pPr marL="4099934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6pPr>
      <a:lvl7pPr marL="4353974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7pPr>
      <a:lvl8pPr marL="4608015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8pPr>
      <a:lvl9pPr marL="4862056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040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8082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62122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16162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70204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24244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284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32325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ight Arrow 115"/>
          <p:cNvSpPr/>
          <p:nvPr/>
        </p:nvSpPr>
        <p:spPr>
          <a:xfrm>
            <a:off x="13028885" y="15543687"/>
            <a:ext cx="253237" cy="152834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4"/>
          </a:p>
        </p:txBody>
      </p:sp>
      <p:sp>
        <p:nvSpPr>
          <p:cNvPr id="114" name="Right Arrow 113"/>
          <p:cNvSpPr/>
          <p:nvPr/>
        </p:nvSpPr>
        <p:spPr>
          <a:xfrm rot="10800000">
            <a:off x="13119191" y="17369568"/>
            <a:ext cx="219080" cy="152834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4"/>
          </a:p>
        </p:txBody>
      </p:sp>
      <p:sp>
        <p:nvSpPr>
          <p:cNvPr id="106" name="Right Arrow 105"/>
          <p:cNvSpPr/>
          <p:nvPr/>
        </p:nvSpPr>
        <p:spPr>
          <a:xfrm rot="5400000">
            <a:off x="10536097" y="14365931"/>
            <a:ext cx="219080" cy="152834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4"/>
          </a:p>
        </p:txBody>
      </p:sp>
      <p:sp>
        <p:nvSpPr>
          <p:cNvPr id="98" name="Right Arrow 97"/>
          <p:cNvSpPr/>
          <p:nvPr/>
        </p:nvSpPr>
        <p:spPr>
          <a:xfrm>
            <a:off x="14098630" y="9275408"/>
            <a:ext cx="204824" cy="152834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4"/>
          </a:p>
        </p:txBody>
      </p:sp>
      <p:sp>
        <p:nvSpPr>
          <p:cNvPr id="3077" name="Rectangle 211"/>
          <p:cNvSpPr>
            <a:spLocks noChangeArrowheads="1"/>
          </p:cNvSpPr>
          <p:nvPr/>
        </p:nvSpPr>
        <p:spPr bwMode="auto">
          <a:xfrm>
            <a:off x="23672567" y="1242661"/>
            <a:ext cx="1478880" cy="78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556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Abstract #</a:t>
            </a:r>
          </a:p>
          <a:p>
            <a:pPr algn="ctr"/>
            <a:r>
              <a:rPr lang="en-US" altLang="en-US" sz="1556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20980123</a:t>
            </a:r>
          </a:p>
        </p:txBody>
      </p:sp>
      <p:sp>
        <p:nvSpPr>
          <p:cNvPr id="51" name="Shape 11"/>
          <p:cNvSpPr/>
          <p:nvPr/>
        </p:nvSpPr>
        <p:spPr bwMode="auto">
          <a:xfrm>
            <a:off x="533400" y="455082"/>
            <a:ext cx="26365200" cy="195791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ECE3"/>
              </a:gs>
            </a:gsLst>
            <a:lin ang="2328398"/>
          </a:gradFill>
          <a:ln w="28575">
            <a:solidFill>
              <a:srgbClr val="941100"/>
            </a:solidFill>
          </a:ln>
          <a:effectLst>
            <a:outerShdw blurRad="431800" dist="25400" dir="5400000" rotWithShape="0">
              <a:srgbClr val="000000">
                <a:alpha val="75000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sz="793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3088" name="im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9924" y="660874"/>
            <a:ext cx="1745392" cy="154633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Shape 15"/>
          <p:cNvSpPr>
            <a:spLocks noChangeArrowheads="1"/>
          </p:cNvSpPr>
          <p:nvPr/>
        </p:nvSpPr>
        <p:spPr bwMode="auto">
          <a:xfrm>
            <a:off x="4103867" y="1573900"/>
            <a:ext cx="7481149" cy="63094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25399" rIns="25399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500" dirty="0">
                <a:latin typeface="Avenir Medium" charset="0"/>
                <a:ea typeface="Avenir Medium" charset="0"/>
                <a:cs typeface="Avenir Medium" charset="0"/>
                <a:sym typeface="DIN Alternate Bold"/>
              </a:rPr>
              <a:t>Swetha Revanur and Vishnu Sarukkai</a:t>
            </a:r>
          </a:p>
        </p:txBody>
      </p:sp>
      <p:sp>
        <p:nvSpPr>
          <p:cNvPr id="3090" name="Shape 16"/>
          <p:cNvSpPr>
            <a:spLocks noChangeArrowheads="1"/>
          </p:cNvSpPr>
          <p:nvPr/>
        </p:nvSpPr>
        <p:spPr bwMode="auto">
          <a:xfrm>
            <a:off x="13018449" y="1578858"/>
            <a:ext cx="7098351" cy="63094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25399" rIns="25399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3500" dirty="0">
                <a:solidFill>
                  <a:srgbClr val="929292"/>
                </a:solidFill>
                <a:latin typeface="Avenir Medium" charset="0"/>
                <a:ea typeface="Avenir Medium" charset="0"/>
                <a:cs typeface="Avenir Medium" charset="0"/>
                <a:sym typeface="DIN Alternate Bold"/>
              </a:rPr>
              <a:t>(srevanur, sarukkai) @ stanford.edu</a:t>
            </a:r>
          </a:p>
        </p:txBody>
      </p:sp>
      <p:sp>
        <p:nvSpPr>
          <p:cNvPr id="55" name="Shape 12 2" descr="Brown marble"/>
          <p:cNvSpPr/>
          <p:nvPr/>
        </p:nvSpPr>
        <p:spPr bwMode="auto">
          <a:xfrm>
            <a:off x="829457" y="647435"/>
            <a:ext cx="22843109" cy="803755"/>
          </a:xfrm>
          <a:prstGeom prst="rect">
            <a:avLst/>
          </a:prstGeom>
          <a:ln w="12700">
            <a:miter lim="400000"/>
          </a:ln>
          <a:extLst/>
        </p:spPr>
        <p:txBody>
          <a:bodyPr wrap="square" lIns="16991" tIns="16991" rIns="16991" bIns="16991">
            <a:spAutoFit/>
          </a:bodyPr>
          <a:lstStyle/>
          <a:p>
            <a:pPr algn="ctr">
              <a:defRPr/>
            </a:pPr>
            <a:r>
              <a:rPr lang="en-US" altLang="en-US" sz="5000" dirty="0">
                <a:solidFill>
                  <a:srgbClr val="000000"/>
                </a:solidFill>
                <a:latin typeface="Avenir Medium" charset="0"/>
                <a:ea typeface="Avenir Medium" charset="0"/>
                <a:cs typeface="Avenir Medium" charset="0"/>
              </a:rPr>
              <a:t>Automated Visual Weak Supervision for Object Recognition in Videos</a:t>
            </a:r>
            <a:endParaRPr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charset="0"/>
              <a:ea typeface="Avenir Medium" charset="0"/>
              <a:cs typeface="Avenir Medium" charset="0"/>
              <a:sym typeface="DIN Alternate Bold"/>
            </a:endParaRPr>
          </a:p>
        </p:txBody>
      </p:sp>
      <p:sp>
        <p:nvSpPr>
          <p:cNvPr id="56" name="Text Box 162" descr="Brown marble"/>
          <p:cNvSpPr txBox="1">
            <a:spLocks noChangeArrowheads="1"/>
          </p:cNvSpPr>
          <p:nvPr/>
        </p:nvSpPr>
        <p:spPr bwMode="auto">
          <a:xfrm>
            <a:off x="8175029" y="6094645"/>
            <a:ext cx="11075533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Phase I: Image Encoding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3" name="Text Box 162" descr="Brown marble"/>
          <p:cNvSpPr txBox="1">
            <a:spLocks noChangeArrowheads="1"/>
          </p:cNvSpPr>
          <p:nvPr/>
        </p:nvSpPr>
        <p:spPr bwMode="auto">
          <a:xfrm>
            <a:off x="19582546" y="9040387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Results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0" name="Text Box 162" descr="Brown marble"/>
          <p:cNvSpPr txBox="1">
            <a:spLocks noChangeArrowheads="1"/>
          </p:cNvSpPr>
          <p:nvPr/>
        </p:nvSpPr>
        <p:spPr bwMode="auto">
          <a:xfrm>
            <a:off x="533400" y="2802855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Motivation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529389" y="3555444"/>
            <a:ext cx="7311042" cy="4544858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As cameras become an increasingly ubiquitous part of modern life, videos offer a valuable source of data for a variety of applications. However, it is intractable for humans to manually observe most of this incoming content. </a:t>
            </a:r>
          </a:p>
        </p:txBody>
      </p:sp>
      <p:sp>
        <p:nvSpPr>
          <p:cNvPr id="87" name="Text Box 162" descr="Brown marble"/>
          <p:cNvSpPr txBox="1">
            <a:spLocks noChangeArrowheads="1"/>
          </p:cNvSpPr>
          <p:nvPr/>
        </p:nvSpPr>
        <p:spPr bwMode="auto">
          <a:xfrm>
            <a:off x="510938" y="8305800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Weak Supervision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506927" y="9058389"/>
            <a:ext cx="7311042" cy="1909802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Use a variety of heuristics and a small number of labeled data points to predict labels for a large number of unlabeled points. These weakly-labeled points can then be added to a training set for a future classifier.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Trading certainty in the labels for a larger training set.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33399" y="5820172"/>
            <a:ext cx="3570467" cy="225702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203200" tIns="203200" rIns="203200" bIns="20320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It is crucial to be able to semantically parse the video, starting with entity classification.</a:t>
            </a:r>
          </a:p>
        </p:txBody>
      </p:sp>
      <p:sp>
        <p:nvSpPr>
          <p:cNvPr id="92" name="Text Box 162" descr="Brown marble"/>
          <p:cNvSpPr txBox="1">
            <a:spLocks noChangeArrowheads="1"/>
          </p:cNvSpPr>
          <p:nvPr/>
        </p:nvSpPr>
        <p:spPr bwMode="auto">
          <a:xfrm>
            <a:off x="529389" y="11170478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Objectives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>
            <a:off x="525378" y="11937088"/>
            <a:ext cx="7311042" cy="2538132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Creating an automated pipeline for automating the generation of heuristics for visual weak supervision.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Exploring the trade-off between the number of weakly- labeled data points used in training a subsequent classification model for videos.</a:t>
            </a:r>
          </a:p>
        </p:txBody>
      </p:sp>
      <p:sp>
        <p:nvSpPr>
          <p:cNvPr id="94" name="Text Box 162" descr="Brown marble"/>
          <p:cNvSpPr txBox="1">
            <a:spLocks noChangeArrowheads="1"/>
          </p:cNvSpPr>
          <p:nvPr/>
        </p:nvSpPr>
        <p:spPr bwMode="auto">
          <a:xfrm>
            <a:off x="8176094" y="12122843"/>
            <a:ext cx="11075533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Phase II: Automated Visual Weak Supervision with Reef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5" name="Rounded Rectangle 94"/>
          <p:cNvSpPr/>
          <p:nvPr/>
        </p:nvSpPr>
        <p:spPr bwMode="auto">
          <a:xfrm>
            <a:off x="8175029" y="6841901"/>
            <a:ext cx="5923602" cy="5019848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A. Feature Engineering</a:t>
            </a:r>
          </a:p>
          <a:p>
            <a:pPr marL="160020" indent="-164592">
              <a:spcAft>
                <a:spcPts val="0"/>
              </a:spcAft>
              <a:buFont typeface="Arial" charset="0"/>
              <a:buChar char="•"/>
            </a:pPr>
            <a:r>
              <a:rPr lang="en-US" sz="145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Represent each post as a 19-dimensional binary feature vector:</a:t>
            </a:r>
            <a:r>
              <a:rPr lang="en-US" sz="28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sp>
        <p:nvSpPr>
          <p:cNvPr id="96" name="Rounded Rectangle 95"/>
          <p:cNvSpPr/>
          <p:nvPr/>
        </p:nvSpPr>
        <p:spPr bwMode="auto">
          <a:xfrm>
            <a:off x="14303454" y="6841901"/>
            <a:ext cx="4947108" cy="5019848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B. Unsupervised Filtering</a:t>
            </a:r>
            <a:endParaRPr lang="en-US" sz="21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obtain 1857 records from our dataset by filtering out samples that don’t possess any of the binary features. This is our filtered dataset.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91373"/>
              </p:ext>
            </p:extLst>
          </p:nvPr>
        </p:nvGraphicFramePr>
        <p:xfrm>
          <a:off x="8379852" y="7787589"/>
          <a:ext cx="5513955" cy="384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Feature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Language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third-person</a:t>
                      </a:r>
                      <a:r>
                        <a:rPr lang="en-US" sz="135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voice, first-person plural pronouns, Shannon entropy to assess text complexity, </a:t>
                      </a:r>
                      <a:r>
                        <a:rPr lang="en-US" sz="1350" b="0" i="1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</a:t>
                      </a:r>
                      <a:r>
                        <a:rPr lang="en-US" sz="135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-grams with TF-IDF </a:t>
                      </a:r>
                      <a:r>
                        <a:rPr lang="en-US" sz="1350" b="0" i="1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(n</a:t>
                      </a:r>
                      <a:r>
                        <a:rPr lang="en-US" sz="135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= 3</a:t>
                      </a:r>
                      <a:r>
                        <a:rPr lang="en-US" sz="1350" b="0" i="1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</a:t>
                      </a:r>
                      <a:endParaRPr lang="en-US" sz="1350" b="0" i="1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[young, fresh, new, new in town, new arrival, open minded,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petite, exotic, youthful, barely legal, virgin, tiny, incall, in call, new to the game, candy == 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Countries of Interest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china,</a:t>
                      </a:r>
                      <a:r>
                        <a:rPr lang="en-US" sz="130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vietnam, korea, thailand, asian == 1]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Multiple</a:t>
                      </a:r>
                      <a:r>
                        <a:rPr lang="en-US" sz="160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Victims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[girls, women,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men, boys, people, children, babes,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dolls, masseuses == 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Victim 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[victim</a:t>
                      </a:r>
                      <a:r>
                        <a:rPr lang="en-US" sz="160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weight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≤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110]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 </a:t>
                      </a:r>
                      <a:r>
                        <a:rPr lang="en-US" sz="160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Reference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spa,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massage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== 1]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Presence of Emojis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🌹,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🍒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🌸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💗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✈️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👑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== 1]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0" name="Rounded Rectangle 99"/>
          <p:cNvSpPr/>
          <p:nvPr/>
        </p:nvSpPr>
        <p:spPr bwMode="auto">
          <a:xfrm>
            <a:off x="8172083" y="12875431"/>
            <a:ext cx="4947108" cy="1461986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A. Expert Labeling</a:t>
            </a:r>
            <a:endParaRPr lang="en-US" sz="21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Since we lack ground truth for our data, we rely on manual labels provided by experts.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Of the 1857 records, 300 were labeled.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032" y="8244790"/>
            <a:ext cx="2460908" cy="1219200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sp>
        <p:nvSpPr>
          <p:cNvPr id="101" name="TextBox 100"/>
          <p:cNvSpPr txBox="1"/>
          <p:nvPr/>
        </p:nvSpPr>
        <p:spPr bwMode="auto">
          <a:xfrm>
            <a:off x="14317710" y="8044923"/>
            <a:ext cx="2295521" cy="385746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203200" tIns="203200" rIns="203200" bIns="20320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To verify the fidelity of our filtering we apply the t-SNE transformation to create 2D projections of the filtered and junk feature vectors. We cluster these projections using </a:t>
            </a:r>
            <a:r>
              <a:rPr lang="en-US" sz="1600" i="1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K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-means </a:t>
            </a:r>
            <a:r>
              <a:rPr lang="en-US" sz="1600" i="1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(K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 = 2</a:t>
            </a:r>
            <a:r>
              <a:rPr lang="en-US" sz="1600" i="1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).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158" y="9742478"/>
            <a:ext cx="2474781" cy="1855111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cxnSp>
        <p:nvCxnSpPr>
          <p:cNvPr id="20" name="Straight Connector 19"/>
          <p:cNvCxnSpPr/>
          <p:nvPr/>
        </p:nvCxnSpPr>
        <p:spPr bwMode="auto">
          <a:xfrm flipV="1">
            <a:off x="16967385" y="10752579"/>
            <a:ext cx="1703246" cy="2354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92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TextBox 102"/>
          <p:cNvSpPr txBox="1"/>
          <p:nvPr/>
        </p:nvSpPr>
        <p:spPr bwMode="auto">
          <a:xfrm>
            <a:off x="16908510" y="9997389"/>
            <a:ext cx="2295521" cy="595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203200" tIns="203200" rIns="203200" bIns="2032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filtered</a:t>
            </a:r>
            <a:endParaRPr lang="en-US" sz="1200" i="1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17821400" y="10817558"/>
            <a:ext cx="820226" cy="595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203200" tIns="203200" rIns="203200" bIns="2032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junk</a:t>
            </a:r>
            <a:endParaRPr lang="en-US" sz="1200" i="1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8172083" y="14551887"/>
            <a:ext cx="4947108" cy="2126111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B. Baseline and Oracle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The baseline is a majority algorithm for post classification. The majority algorithm classifies all the examples in the testing set as the majority class of the training set.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The oracle is manual labeling of the entire filtered dataset.</a:t>
            </a: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13282123" y="12870823"/>
            <a:ext cx="5966157" cy="1293752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rgbClr val="92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Semi-Supervised Classification Task Definition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have now reduced our task to a semi-supervised binary classification problem (semi-supervised due to the presence of both labeled and unlabeled data).</a:t>
            </a: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8172083" y="16892469"/>
            <a:ext cx="4947108" cy="1081342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D. Label Spreading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Label spreading is a semi-supervised graph inference algorithm. Each unlabeled node </a:t>
            </a:r>
            <a:r>
              <a:rPr lang="en-US" sz="1600" dirty="0" err="1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i</a:t>
            </a: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7" name="Rounded Rectangle 116"/>
          <p:cNvSpPr/>
          <p:nvPr/>
        </p:nvSpPr>
        <p:spPr bwMode="auto">
          <a:xfrm>
            <a:off x="13281459" y="14360213"/>
            <a:ext cx="5966156" cy="3613598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C. Feature Extraction with Topic Modeling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Using Latent Dirichlet Allocation (LDA) topic modeling, we extract 7 of the most representative topics in the filtered dataset. LDA hyperparameters were tuned by evaluating the metrics proposed by Griffiths, Cao/Juan, and Arun.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19588625" y="9779737"/>
            <a:ext cx="7314633" cy="6827364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report the preliminary accuracies of the the various approaches when trained on a subset of the filtered dataset: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5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observe that our TensorFlow implementation of Deep Ladder Networks achieves the highest accuracy. On the left, is a Backpage post correctly classified as human trafficking. On the right is a post correctly classified as a consensual activity.</a:t>
            </a: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63760"/>
              </p:ext>
            </p:extLst>
          </p:nvPr>
        </p:nvGraphicFramePr>
        <p:xfrm>
          <a:off x="19935709" y="10591800"/>
          <a:ext cx="66047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Baseline Majority 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56.667%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Oracle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Label Spreading (RBF)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Label Spreading (KNN)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Deep Ladder</a:t>
                      </a:r>
                      <a:r>
                        <a:rPr lang="en-US" sz="1600" b="0" i="0" baseline="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Networks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2" name="Text Box 162" descr="Brown marble"/>
          <p:cNvSpPr txBox="1">
            <a:spLocks noChangeArrowheads="1"/>
          </p:cNvSpPr>
          <p:nvPr/>
        </p:nvSpPr>
        <p:spPr bwMode="auto">
          <a:xfrm>
            <a:off x="19577887" y="2802855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Phase III: CNN-Based Binary Classifier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3" name="Rounded Rectangle 132"/>
          <p:cNvSpPr/>
          <p:nvPr/>
        </p:nvSpPr>
        <p:spPr bwMode="auto">
          <a:xfrm>
            <a:off x="19577887" y="3574393"/>
            <a:ext cx="7320713" cy="5242167"/>
          </a:xfrm>
          <a:prstGeom prst="roundRect">
            <a:avLst>
              <a:gd name="adj" fmla="val 6100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E. Deep Ladder Networks cont’d.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6358" y="4128551"/>
            <a:ext cx="6786423" cy="4405849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sp>
        <p:nvSpPr>
          <p:cNvPr id="137" name="Text Box 162" descr="Brown marble"/>
          <p:cNvSpPr txBox="1">
            <a:spLocks noChangeArrowheads="1"/>
          </p:cNvSpPr>
          <p:nvPr/>
        </p:nvSpPr>
        <p:spPr bwMode="auto">
          <a:xfrm>
            <a:off x="19590420" y="16830927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Selected References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8" name="Rounded Rectangle 137"/>
          <p:cNvSpPr/>
          <p:nvPr/>
        </p:nvSpPr>
        <p:spPr bwMode="auto">
          <a:xfrm>
            <a:off x="19587558" y="17491255"/>
            <a:ext cx="7311042" cy="568144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2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Alvari et al., A Non-Parametric Learning Approach to Identify Online Human Trafficking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2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Rasmus et al., Semi-Supervised Learning with Ladder Networks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474" y="14291214"/>
            <a:ext cx="3087382" cy="2156476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828" y="14291214"/>
            <a:ext cx="3208192" cy="2129732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36BB41-4621-4641-80D9-3AD735D8B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21" y="5797070"/>
            <a:ext cx="3506979" cy="1916562"/>
          </a:xfrm>
          <a:prstGeom prst="rect">
            <a:avLst/>
          </a:prstGeom>
          <a:ln w="19050">
            <a:solidFill>
              <a:srgbClr val="920000"/>
            </a:solidFill>
          </a:ln>
        </p:spPr>
      </p:pic>
      <p:sp>
        <p:nvSpPr>
          <p:cNvPr id="59" name="Text Box 162" descr="Brown marble">
            <a:extLst>
              <a:ext uri="{FF2B5EF4-FFF2-40B4-BE49-F238E27FC236}">
                <a16:creationId xmlns:a16="http://schemas.microsoft.com/office/drawing/2014/main" id="{45B38798-7F02-B541-B577-2AE5C1B60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669069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Pipeline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69E69C2-939C-0949-81BE-0378C596EA7A}"/>
              </a:ext>
            </a:extLst>
          </p:cNvPr>
          <p:cNvSpPr/>
          <p:nvPr/>
        </p:nvSpPr>
        <p:spPr bwMode="auto">
          <a:xfrm>
            <a:off x="529389" y="15435679"/>
            <a:ext cx="7311042" cy="2538132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600"/>
              </a:spcAft>
            </a:pPr>
            <a:endParaRPr lang="en-US" sz="192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8E35FD8-20F0-754D-842C-C3DE444810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0364" y="3538765"/>
            <a:ext cx="3033008" cy="17127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36087E7-9793-4B46-A32D-A28B0687FD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8964" y="3767365"/>
            <a:ext cx="3033008" cy="17127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65399F4-19AF-8749-A413-361BEEB7A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7564" y="3995965"/>
            <a:ext cx="3033008" cy="17127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EA55A61-F86B-624D-8B77-CD0075673F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6164" y="4224565"/>
            <a:ext cx="3033008" cy="17127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70CCD2C-0D7F-8041-AE15-3BE2FD526E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3708" t="72399" r="31453" b="3776"/>
          <a:stretch/>
        </p:blipFill>
        <p:spPr>
          <a:xfrm>
            <a:off x="12405086" y="4379327"/>
            <a:ext cx="1736040" cy="940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852C892-2C8A-7E41-A68D-CEBC1FEB64D5}"/>
              </a:ext>
            </a:extLst>
          </p:cNvPr>
          <p:cNvCxnSpPr>
            <a:cxnSpLocks/>
          </p:cNvCxnSpPr>
          <p:nvPr/>
        </p:nvCxnSpPr>
        <p:spPr>
          <a:xfrm>
            <a:off x="11965730" y="4942316"/>
            <a:ext cx="4243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A5A376E0-F8CB-C74B-B896-D05FC7EDE6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3708" t="72399" r="31453" b="3776"/>
          <a:stretch/>
        </p:blipFill>
        <p:spPr>
          <a:xfrm>
            <a:off x="12471761" y="4467294"/>
            <a:ext cx="1736040" cy="940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B8C11FE-C52B-EF45-BB53-391AD52B2A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3708" t="72399" r="31453" b="3776"/>
          <a:stretch/>
        </p:blipFill>
        <p:spPr>
          <a:xfrm>
            <a:off x="12548424" y="4553569"/>
            <a:ext cx="1736040" cy="940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0296B66-662C-7C4E-8E77-D07D403FCC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3708" t="72399" r="31453" b="3776"/>
          <a:stretch/>
        </p:blipFill>
        <p:spPr>
          <a:xfrm>
            <a:off x="12622098" y="4629652"/>
            <a:ext cx="1736040" cy="940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EC1100-4A77-4C4E-A845-2CC34BAA1C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3708" t="72399" r="31453" b="3776"/>
          <a:stretch/>
        </p:blipFill>
        <p:spPr>
          <a:xfrm>
            <a:off x="12707823" y="4731257"/>
            <a:ext cx="1736040" cy="940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BF9A89-9C00-534C-A2A9-916F6AA5D0C4}"/>
              </a:ext>
            </a:extLst>
          </p:cNvPr>
          <p:cNvCxnSpPr>
            <a:cxnSpLocks/>
          </p:cNvCxnSpPr>
          <p:nvPr/>
        </p:nvCxnSpPr>
        <p:spPr>
          <a:xfrm flipV="1">
            <a:off x="14437921" y="4217852"/>
            <a:ext cx="361558" cy="745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88AF19-917A-1F4A-9F9F-8BDF709A9338}"/>
              </a:ext>
            </a:extLst>
          </p:cNvPr>
          <p:cNvSpPr/>
          <p:nvPr/>
        </p:nvSpPr>
        <p:spPr>
          <a:xfrm>
            <a:off x="14847412" y="3723127"/>
            <a:ext cx="2008823" cy="893604"/>
          </a:xfrm>
          <a:prstGeom prst="rect">
            <a:avLst/>
          </a:prstGeom>
          <a:solidFill>
            <a:srgbClr val="EB9F9E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venir Roman" panose="02000503020000020003" pitchFamily="2" charset="0"/>
              </a:rPr>
              <a:t>Convolutional</a:t>
            </a:r>
          </a:p>
          <a:p>
            <a:pPr algn="ctr"/>
            <a:r>
              <a:rPr lang="en-US" sz="1800" dirty="0">
                <a:latin typeface="Avenir Roman" panose="02000503020000020003" pitchFamily="2" charset="0"/>
              </a:rPr>
              <a:t>Autoencoder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BDD6F22-EC69-9D41-9473-AC9BB0E17578}"/>
              </a:ext>
            </a:extLst>
          </p:cNvPr>
          <p:cNvSpPr/>
          <p:nvPr/>
        </p:nvSpPr>
        <p:spPr>
          <a:xfrm>
            <a:off x="14630400" y="3485839"/>
            <a:ext cx="507290" cy="428013"/>
          </a:xfrm>
          <a:prstGeom prst="ellipse">
            <a:avLst/>
          </a:prstGeom>
          <a:solidFill>
            <a:srgbClr val="EB9F9E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venir Roman" panose="02000503020000020003" pitchFamily="2" charset="0"/>
              </a:rPr>
              <a:t>1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0A301F-562D-914D-9BAA-2F169D1F4986}"/>
              </a:ext>
            </a:extLst>
          </p:cNvPr>
          <p:cNvCxnSpPr>
            <a:cxnSpLocks/>
          </p:cNvCxnSpPr>
          <p:nvPr/>
        </p:nvCxnSpPr>
        <p:spPr>
          <a:xfrm>
            <a:off x="16890321" y="4115635"/>
            <a:ext cx="390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121F65E-65A1-C644-9662-2B73F0C57443}"/>
              </a:ext>
            </a:extLst>
          </p:cNvPr>
          <p:cNvSpPr/>
          <p:nvPr/>
        </p:nvSpPr>
        <p:spPr>
          <a:xfrm>
            <a:off x="17344642" y="3718663"/>
            <a:ext cx="1859390" cy="893604"/>
          </a:xfrm>
          <a:prstGeom prst="rect">
            <a:avLst/>
          </a:prstGeom>
          <a:solidFill>
            <a:srgbClr val="EB9F9E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venir Roman" panose="02000503020000020003" pitchFamily="2" charset="0"/>
              </a:rPr>
              <a:t>Tube Production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F6043F3-E814-F448-9753-1F0D66AB4677}"/>
              </a:ext>
            </a:extLst>
          </p:cNvPr>
          <p:cNvSpPr/>
          <p:nvPr/>
        </p:nvSpPr>
        <p:spPr>
          <a:xfrm>
            <a:off x="17127628" y="3481375"/>
            <a:ext cx="466444" cy="428013"/>
          </a:xfrm>
          <a:prstGeom prst="ellipse">
            <a:avLst/>
          </a:prstGeom>
          <a:solidFill>
            <a:srgbClr val="EB9F9E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venir Roman" panose="02000503020000020003" pitchFamily="2" charset="0"/>
              </a:rPr>
              <a:t>2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6AE00A4-78B8-7841-BC3A-41B1BEF8CE73}"/>
              </a:ext>
            </a:extLst>
          </p:cNvPr>
          <p:cNvCxnSpPr>
            <a:cxnSpLocks/>
          </p:cNvCxnSpPr>
          <p:nvPr/>
        </p:nvCxnSpPr>
        <p:spPr>
          <a:xfrm>
            <a:off x="40367292" y="7809168"/>
            <a:ext cx="4243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9241C08-6308-8C47-8E89-1B13B83242EE}"/>
              </a:ext>
            </a:extLst>
          </p:cNvPr>
          <p:cNvSpPr/>
          <p:nvPr/>
        </p:nvSpPr>
        <p:spPr>
          <a:xfrm>
            <a:off x="40843414" y="7412196"/>
            <a:ext cx="2017737" cy="893604"/>
          </a:xfrm>
          <a:prstGeom prst="rect">
            <a:avLst/>
          </a:prstGeom>
          <a:solidFill>
            <a:srgbClr val="EB9F9E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venir Roman" panose="02000503020000020003" pitchFamily="2" charset="0"/>
              </a:rPr>
              <a:t>Visual Weak Supervision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09ED8CC-D657-5C40-8963-078DC0D5F26E}"/>
              </a:ext>
            </a:extLst>
          </p:cNvPr>
          <p:cNvSpPr/>
          <p:nvPr/>
        </p:nvSpPr>
        <p:spPr>
          <a:xfrm>
            <a:off x="40626402" y="7174908"/>
            <a:ext cx="507290" cy="428013"/>
          </a:xfrm>
          <a:prstGeom prst="ellipse">
            <a:avLst/>
          </a:prstGeom>
          <a:solidFill>
            <a:srgbClr val="EB9F9E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venir Roman" panose="02000503020000020003" pitchFamily="2" charset="0"/>
              </a:rPr>
              <a:t>3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E30F5DF-7A26-A649-9459-44294AB21A51}"/>
              </a:ext>
            </a:extLst>
          </p:cNvPr>
          <p:cNvCxnSpPr>
            <a:cxnSpLocks/>
          </p:cNvCxnSpPr>
          <p:nvPr/>
        </p:nvCxnSpPr>
        <p:spPr>
          <a:xfrm>
            <a:off x="43291178" y="7809168"/>
            <a:ext cx="4243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7F72BB0-7835-0745-9C27-E6F6E58D9D7D}"/>
              </a:ext>
            </a:extLst>
          </p:cNvPr>
          <p:cNvSpPr/>
          <p:nvPr/>
        </p:nvSpPr>
        <p:spPr>
          <a:xfrm>
            <a:off x="43715541" y="7385710"/>
            <a:ext cx="1510446" cy="893604"/>
          </a:xfrm>
          <a:prstGeom prst="rect">
            <a:avLst/>
          </a:prstGeom>
          <a:solidFill>
            <a:srgbClr val="EB9F9E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venir Roman" panose="02000503020000020003" pitchFamily="2" charset="0"/>
              </a:rPr>
              <a:t>CNN Classifier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D3DFCC2-5274-3345-83EC-5020B730BE14}"/>
              </a:ext>
            </a:extLst>
          </p:cNvPr>
          <p:cNvSpPr/>
          <p:nvPr/>
        </p:nvSpPr>
        <p:spPr>
          <a:xfrm>
            <a:off x="43498528" y="7148422"/>
            <a:ext cx="507290" cy="428013"/>
          </a:xfrm>
          <a:prstGeom prst="ellipse">
            <a:avLst/>
          </a:prstGeom>
          <a:solidFill>
            <a:srgbClr val="EB9F9E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venir Roman" panose="02000503020000020003" pitchFamily="2" charset="0"/>
              </a:rPr>
              <a:t>4</a:t>
            </a:r>
          </a:p>
        </p:txBody>
      </p:sp>
      <p:sp>
        <p:nvSpPr>
          <p:cNvPr id="91" name="Text Box 162" descr="Brown marble">
            <a:extLst>
              <a:ext uri="{FF2B5EF4-FFF2-40B4-BE49-F238E27FC236}">
                <a16:creationId xmlns:a16="http://schemas.microsoft.com/office/drawing/2014/main" id="{4B5AADBF-B067-DE47-BE46-DC501199F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259" y="2802855"/>
            <a:ext cx="11075533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Pipeline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/>
          </a:defRPr>
        </a:defPPr>
      </a:lstStyle>
    </a:lnDef>
    <a:txDef>
      <a:spPr bwMode="auto">
        <a:solidFill>
          <a:schemeClr val="bg1"/>
        </a:solidFill>
        <a:ln w="19050">
          <a:solidFill>
            <a:srgbClr val="990000"/>
          </a:solidFill>
          <a:miter lim="800000"/>
          <a:headEnd/>
          <a:tailEnd/>
        </a:ln>
      </a:spPr>
      <a:bodyPr lIns="203200" tIns="203200" rIns="203200" bIns="203200">
        <a:spAutoFit/>
      </a:bodyPr>
      <a:lstStyle>
        <a:defPPr algn="just">
          <a:defRPr sz="1667" dirty="0">
            <a:latin typeface="DIN Alternate Bold"/>
            <a:cs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32335</TotalTime>
  <Words>750</Words>
  <Application>Microsoft Macintosh PowerPoint</Application>
  <PresentationFormat>Custom</PresentationFormat>
  <Paragraphs>105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Avenir Book</vt:lpstr>
      <vt:lpstr>Avenir Medium</vt:lpstr>
      <vt:lpstr>Avenir Roman</vt:lpstr>
      <vt:lpstr>DIN Alternate Bold</vt:lpstr>
      <vt:lpstr>Times New Roman</vt:lpstr>
      <vt:lpstr>Default Design</vt:lpstr>
      <vt:lpstr>PowerPoint Presentation</vt:lpstr>
    </vt:vector>
  </TitlesOfParts>
  <Company>Biotech Productions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48x36  poster template</dc:title>
  <dc:creator>Kim Payne</dc:creator>
  <dc:description>Call if we can help   650-369-4541_x000d_
_x000d_
(c) Biotech Productions 2007</dc:description>
  <cp:lastModifiedBy>Swetha Revanur</cp:lastModifiedBy>
  <cp:revision>854</cp:revision>
  <cp:lastPrinted>2017-12-05T02:19:40Z</cp:lastPrinted>
  <dcterms:created xsi:type="dcterms:W3CDTF">2000-02-09T15:01:13Z</dcterms:created>
  <dcterms:modified xsi:type="dcterms:W3CDTF">2018-06-12T03:30:26Z</dcterms:modified>
</cp:coreProperties>
</file>